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 Thin"/>
      <p:regular r:id="rId23"/>
      <p:bold r:id="rId24"/>
      <p:italic r:id="rId25"/>
      <p:boldItalic r:id="rId26"/>
    </p:embeddedFont>
    <p:embeddedFont>
      <p:font typeface="Roboto Medium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Roboto Mono Light"/>
      <p:regular r:id="rId35"/>
      <p:bold r:id="rId36"/>
      <p:italic r:id="rId37"/>
      <p:boldItalic r:id="rId38"/>
    </p:embeddedFont>
    <p:embeddedFont>
      <p:font typeface="Roboto Light"/>
      <p:regular r:id="rId39"/>
      <p:bold r:id="rId40"/>
      <p:italic r:id="rId41"/>
      <p:boldItalic r:id="rId42"/>
    </p:embeddedFont>
    <p:embeddedFont>
      <p:font typeface="Roboto Mon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3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3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bold.fntdata"/><Relationship Id="rId42" Type="http://schemas.openxmlformats.org/officeDocument/2006/relationships/font" Target="fonts/RobotoLight-boldItalic.fntdata"/><Relationship Id="rId41" Type="http://schemas.openxmlformats.org/officeDocument/2006/relationships/font" Target="fonts/RobotoLight-italic.fntdata"/><Relationship Id="rId44" Type="http://schemas.openxmlformats.org/officeDocument/2006/relationships/font" Target="fonts/RobotoMono-bold.fntdata"/><Relationship Id="rId43" Type="http://schemas.openxmlformats.org/officeDocument/2006/relationships/font" Target="fonts/RobotoMono-regular.fntdata"/><Relationship Id="rId46" Type="http://schemas.openxmlformats.org/officeDocument/2006/relationships/font" Target="fonts/RobotoMono-boldItalic.fntdata"/><Relationship Id="rId45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RobotoMedium-boldItalic.fntdata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RobotoMonoLight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RobotoMonoLight-italic.fntdata"/><Relationship Id="rId36" Type="http://schemas.openxmlformats.org/officeDocument/2006/relationships/font" Target="fonts/RobotoMonoLight-bold.fntdata"/><Relationship Id="rId39" Type="http://schemas.openxmlformats.org/officeDocument/2006/relationships/font" Target="fonts/RobotoLight-regular.fntdata"/><Relationship Id="rId38" Type="http://schemas.openxmlformats.org/officeDocument/2006/relationships/font" Target="fonts/RobotoMonoLigh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Thin-bold.fntdata"/><Relationship Id="rId23" Type="http://schemas.openxmlformats.org/officeDocument/2006/relationships/font" Target="fonts/RobotoThin-regular.fntdata"/><Relationship Id="rId26" Type="http://schemas.openxmlformats.org/officeDocument/2006/relationships/font" Target="fonts/RobotoThin-boldItalic.fntdata"/><Relationship Id="rId25" Type="http://schemas.openxmlformats.org/officeDocument/2006/relationships/font" Target="fonts/RobotoThin-italic.fntdata"/><Relationship Id="rId28" Type="http://schemas.openxmlformats.org/officeDocument/2006/relationships/font" Target="fonts/RobotoMedium-bold.fntdata"/><Relationship Id="rId27" Type="http://schemas.openxmlformats.org/officeDocument/2006/relationships/font" Target="fonts/RobotoMedium-regular.fntdata"/><Relationship Id="rId29" Type="http://schemas.openxmlformats.org/officeDocument/2006/relationships/font" Target="fonts/RobotoMedium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5249e5d8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5249e5d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54e4dc23a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54e4dc23a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54e4dc23a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54e4dc23a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54e4dc23a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54e4dc23a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54e4dc23a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54e4dc23a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54e4dc23a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54e4dc23a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54e4dc23a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54e4dc23a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54e4dc23a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54e4dc23a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54e4dc23a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54e4dc23a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54e4dc23a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54e4dc23a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54e4dc23a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54e4dc23a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54e4dc23a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54e4dc23a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54ef950e3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54ef950e3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54e4dc23a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54e4dc23a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54e4dc23a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54e4dc23a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54ef950e30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54ef950e30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54e4dc23a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54e4dc23a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6.png"/><Relationship Id="rId4" Type="http://schemas.openxmlformats.org/officeDocument/2006/relationships/image" Target="../media/image9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6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18.png"/><Relationship Id="rId4" Type="http://schemas.openxmlformats.org/officeDocument/2006/relationships/image" Target="../media/image8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51.png"/><Relationship Id="rId6" Type="http://schemas.openxmlformats.org/officeDocument/2006/relationships/image" Target="../media/image43.png"/><Relationship Id="rId7" Type="http://schemas.openxmlformats.org/officeDocument/2006/relationships/image" Target="../media/image4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46.png"/><Relationship Id="rId4" Type="http://schemas.openxmlformats.org/officeDocument/2006/relationships/image" Target="../media/image49.png"/><Relationship Id="rId5" Type="http://schemas.openxmlformats.org/officeDocument/2006/relationships/image" Target="../media/image55.png"/><Relationship Id="rId6" Type="http://schemas.openxmlformats.org/officeDocument/2006/relationships/image" Target="../media/image48.png"/><Relationship Id="rId7" Type="http://schemas.openxmlformats.org/officeDocument/2006/relationships/image" Target="../media/image5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58.png"/><Relationship Id="rId4" Type="http://schemas.openxmlformats.org/officeDocument/2006/relationships/image" Target="../media/image47.png"/><Relationship Id="rId5" Type="http://schemas.openxmlformats.org/officeDocument/2006/relationships/image" Target="../media/image5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65.png"/><Relationship Id="rId4" Type="http://schemas.openxmlformats.org/officeDocument/2006/relationships/image" Target="../media/image53.png"/><Relationship Id="rId5" Type="http://schemas.openxmlformats.org/officeDocument/2006/relationships/image" Target="../media/image67.png"/><Relationship Id="rId6" Type="http://schemas.openxmlformats.org/officeDocument/2006/relationships/image" Target="../media/image59.png"/><Relationship Id="rId7" Type="http://schemas.openxmlformats.org/officeDocument/2006/relationships/image" Target="../media/image52.png"/><Relationship Id="rId8" Type="http://schemas.openxmlformats.org/officeDocument/2006/relationships/image" Target="../media/image7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63.png"/><Relationship Id="rId4" Type="http://schemas.openxmlformats.org/officeDocument/2006/relationships/image" Target="../media/image73.png"/><Relationship Id="rId5" Type="http://schemas.openxmlformats.org/officeDocument/2006/relationships/image" Target="../media/image68.png"/><Relationship Id="rId6" Type="http://schemas.openxmlformats.org/officeDocument/2006/relationships/image" Target="../media/image83.png"/><Relationship Id="rId7" Type="http://schemas.openxmlformats.org/officeDocument/2006/relationships/image" Target="../media/image66.png"/><Relationship Id="rId8" Type="http://schemas.openxmlformats.org/officeDocument/2006/relationships/image" Target="../media/image7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5" Type="http://schemas.openxmlformats.org/officeDocument/2006/relationships/image" Target="../media/image84.png"/><Relationship Id="rId6" Type="http://schemas.openxmlformats.org/officeDocument/2006/relationships/image" Target="../media/image7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Relationship Id="rId3" Type="http://schemas.openxmlformats.org/officeDocument/2006/relationships/image" Target="../media/image69.png"/><Relationship Id="rId4" Type="http://schemas.openxmlformats.org/officeDocument/2006/relationships/image" Target="../media/image85.png"/><Relationship Id="rId9" Type="http://schemas.openxmlformats.org/officeDocument/2006/relationships/image" Target="../media/image81.png"/><Relationship Id="rId5" Type="http://schemas.openxmlformats.org/officeDocument/2006/relationships/image" Target="../media/image74.png"/><Relationship Id="rId6" Type="http://schemas.openxmlformats.org/officeDocument/2006/relationships/image" Target="../media/image70.png"/><Relationship Id="rId7" Type="http://schemas.openxmlformats.org/officeDocument/2006/relationships/image" Target="../media/image79.png"/><Relationship Id="rId8" Type="http://schemas.openxmlformats.org/officeDocument/2006/relationships/image" Target="../media/image8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92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Relationship Id="rId5" Type="http://schemas.openxmlformats.org/officeDocument/2006/relationships/image" Target="../media/image80.png"/><Relationship Id="rId6" Type="http://schemas.openxmlformats.org/officeDocument/2006/relationships/image" Target="../media/image91.png"/><Relationship Id="rId7" Type="http://schemas.openxmlformats.org/officeDocument/2006/relationships/image" Target="../media/image86.png"/><Relationship Id="rId8" Type="http://schemas.openxmlformats.org/officeDocument/2006/relationships/image" Target="../media/image8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Relationship Id="rId3" Type="http://schemas.openxmlformats.org/officeDocument/2006/relationships/image" Target="../media/image10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/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/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2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Response Day 3</a:t>
            </a:r>
            <a:endParaRPr/>
          </a:p>
        </p:txBody>
      </p:sp>
      <p:sp>
        <p:nvSpPr>
          <p:cNvPr id="1020" name="Google Shape;1020;p52"/>
          <p:cNvSpPr txBox="1"/>
          <p:nvPr>
            <p:ph idx="2" type="title"/>
          </p:nvPr>
        </p:nvSpPr>
        <p:spPr>
          <a:xfrm>
            <a:off x="271800" y="1947750"/>
            <a:ext cx="86004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Responding to Threats and Incidents</a:t>
            </a:r>
            <a:endParaRPr/>
          </a:p>
        </p:txBody>
      </p:sp>
      <p:sp>
        <p:nvSpPr>
          <p:cNvPr id="1021" name="Google Shape;1021;p5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  <p:sp>
        <p:nvSpPr>
          <p:cNvPr id="1111" name="Google Shape;1111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2" name="Google Shape;1112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 txBox="1"/>
          <p:nvPr>
            <p:ph idx="2" type="title"/>
          </p:nvPr>
        </p:nvSpPr>
        <p:spPr>
          <a:xfrm>
            <a:off x="274350" y="1057900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Part 3:</a:t>
            </a:r>
            <a:r>
              <a:rPr lang="en">
                <a:solidFill>
                  <a:srgbClr val="741B47"/>
                </a:solidFill>
                <a:latin typeface="Roboto Light"/>
                <a:ea typeface="Roboto Light"/>
                <a:cs typeface="Roboto Light"/>
                <a:sym typeface="Roboto Light"/>
              </a:rPr>
              <a:t> !Alert3!</a:t>
            </a:r>
            <a:endParaRPr>
              <a:solidFill>
                <a:srgbClr val="741B4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practice responding to an alert to determine if it is a </a:t>
            </a:r>
            <a:r>
              <a:rPr lang="en" sz="1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false positive</a:t>
            </a:r>
            <a: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or a </a:t>
            </a:r>
            <a:r>
              <a:rPr lang="en" sz="1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true positive</a:t>
            </a:r>
            <a: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alert.</a:t>
            </a:r>
            <a:endParaRPr sz="1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Instructions sent via Slack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  <p:sp>
        <p:nvSpPr>
          <p:cNvPr id="1115" name="Google Shape;1115;p62"/>
          <p:cNvSpPr txBox="1"/>
          <p:nvPr/>
        </p:nvSpPr>
        <p:spPr>
          <a:xfrm>
            <a:off x="488075" y="4174863"/>
            <a:ext cx="5256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⚠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62"/>
          <p:cNvSpPr txBox="1"/>
          <p:nvPr/>
        </p:nvSpPr>
        <p:spPr>
          <a:xfrm>
            <a:off x="946100" y="4174875"/>
            <a:ext cx="46179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</a:t>
            </a: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oday's exercises involve live malware. 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Use your Ubuntu VM to work in a contained environment.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Part 3: !Alert 3!</a:t>
            </a:r>
            <a:endParaRPr/>
          </a:p>
        </p:txBody>
      </p:sp>
      <p:sp>
        <p:nvSpPr>
          <p:cNvPr id="1122" name="Google Shape;1122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work on investigating two alert files, a pcap and three emails to determine if the alerts are a </a:t>
            </a:r>
            <a:r>
              <a:rPr lang="en" sz="1400">
                <a:solidFill>
                  <a:srgbClr val="24292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false positive</a:t>
            </a:r>
            <a: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or a </a:t>
            </a:r>
            <a:r>
              <a:rPr lang="en" sz="1400">
                <a:solidFill>
                  <a:srgbClr val="24292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true positive</a:t>
            </a:r>
            <a: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4" name="Google Shape;1124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3"/>
          <p:cNvSpPr txBox="1"/>
          <p:nvPr/>
        </p:nvSpPr>
        <p:spPr>
          <a:xfrm>
            <a:off x="244350" y="1604425"/>
            <a:ext cx="4018800" cy="3090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145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What activity is Snort reporting on? 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145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(Provide a few alert headlines.)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145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2. What is the date and time of this alert?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145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3. What is the external IP address that Snort is flagging for malicious activity?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145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4. What is the internal IP address that Snort is flagging for malicious activity?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145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5. What is the source port of the activity?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145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6. What is the destination port of the activity?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145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7. What are the MAC Addresses of the computers involved?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1450" rtl="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8. What is the host name of the internal machine?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6" name="Google Shape;1126;p63"/>
          <p:cNvSpPr txBox="1"/>
          <p:nvPr/>
        </p:nvSpPr>
        <p:spPr>
          <a:xfrm>
            <a:off x="4263150" y="1604425"/>
            <a:ext cx="4516800" cy="3090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715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 9. Can you confirm the date and time this issue occurred?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715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10. How can you confirm if the snort alert is accurate?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715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11. Can you safely verify whether or not malware was downloaded?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715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12. Would you categorize this alert as a </a:t>
            </a:r>
            <a:r>
              <a:rPr lang="en" sz="10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False Positive</a:t>
            </a: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 or a </a:t>
            </a:r>
            <a:r>
              <a:rPr lang="en" sz="10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True Positive</a:t>
            </a: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715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14. If this issue needs to be mitigated, what steps should be taken with the infected machine?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715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14. What steps should be taken in regards to network security?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715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15. Would you categorize this issue as a Web, Email or Network attack?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</a:endParaRPr>
          </a:p>
        </p:txBody>
      </p:sp>
      <p:sp>
        <p:nvSpPr>
          <p:cNvPr id="1127" name="Google Shape;1127;p63"/>
          <p:cNvSpPr txBox="1"/>
          <p:nvPr/>
        </p:nvSpPr>
        <p:spPr>
          <a:xfrm>
            <a:off x="244350" y="1263000"/>
            <a:ext cx="8535600" cy="341400"/>
          </a:xfrm>
          <a:prstGeom prst="rect">
            <a:avLst/>
          </a:prstGeom>
          <a:solidFill>
            <a:srgbClr val="D9D2E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Questions: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128" name="Google Shape;1128;p63"/>
          <p:cNvCxnSpPr/>
          <p:nvPr/>
        </p:nvCxnSpPr>
        <p:spPr>
          <a:xfrm flipH="1">
            <a:off x="4136475" y="1826625"/>
            <a:ext cx="300" cy="2590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9" name="Google Shape;1129;p63"/>
          <p:cNvSpPr/>
          <p:nvPr/>
        </p:nvSpPr>
        <p:spPr>
          <a:xfrm>
            <a:off x="239050" y="1604475"/>
            <a:ext cx="8535600" cy="3090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5" name="Google Shape;1135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4"/>
          <p:cNvSpPr txBox="1"/>
          <p:nvPr/>
        </p:nvSpPr>
        <p:spPr>
          <a:xfrm>
            <a:off x="2551600" y="3585500"/>
            <a:ext cx="39840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Alert 3</a:t>
            </a:r>
            <a:endParaRPr sz="3000">
              <a:solidFill>
                <a:srgbClr val="07376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6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  <p:sp>
        <p:nvSpPr>
          <p:cNvPr id="1142" name="Google Shape;1142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3" name="Google Shape;1143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6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Part 4:</a:t>
            </a:r>
            <a:r>
              <a:rPr lang="en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 !Alert4!</a:t>
            </a:r>
            <a:endParaRPr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investigate an </a:t>
            </a:r>
            <a: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interesting</a:t>
            </a:r>
            <a: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Snort file.</a:t>
            </a:r>
            <a:endParaRPr sz="1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Instructions sent via Slack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6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  <p:sp>
        <p:nvSpPr>
          <p:cNvPr id="1146" name="Google Shape;1146;p65"/>
          <p:cNvSpPr txBox="1"/>
          <p:nvPr/>
        </p:nvSpPr>
        <p:spPr>
          <a:xfrm>
            <a:off x="488075" y="4174863"/>
            <a:ext cx="5256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⚠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7" name="Google Shape;1147;p65"/>
          <p:cNvSpPr txBox="1"/>
          <p:nvPr/>
        </p:nvSpPr>
        <p:spPr>
          <a:xfrm>
            <a:off x="946100" y="4174875"/>
            <a:ext cx="46179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</a:t>
            </a: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oday's exercises involve live malware. 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Use your Ubuntu VM to work in a contained environment.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Part 4: !Alert 4!</a:t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1153" name="Google Shape;1153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In this final activity, students will investigate an interesting Snort alert...</a:t>
            </a:r>
            <a:endParaRPr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5" name="Google Shape;1155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66"/>
          <p:cNvSpPr txBox="1"/>
          <p:nvPr/>
        </p:nvSpPr>
        <p:spPr>
          <a:xfrm>
            <a:off x="244350" y="1604425"/>
            <a:ext cx="4018800" cy="3090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715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What activity is Snort reporting on? 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715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(Provide a few alert headlines.)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715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2. Is there a CVE associated with this alert?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715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3. What are the IP Addresses flagged in this alert?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715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4. Is this attack coming from outside the network?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715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5. What is the source port of the activity?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715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6. What is the destination port of the activity?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7150" rtl="0" algn="l">
              <a:lnSpc>
                <a:spcPct val="113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7. What are the MAC Addresses of the computers involved?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7" name="Google Shape;1157;p66"/>
          <p:cNvSpPr txBox="1"/>
          <p:nvPr/>
        </p:nvSpPr>
        <p:spPr>
          <a:xfrm>
            <a:off x="4263150" y="1604425"/>
            <a:ext cx="4516800" cy="3090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. Can you confirm the date and time this issue occurred?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10. What was the target of this attack?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11. How can you confirm if the Snort alert is accurate?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12. Can you verify whether or not sensitive data has been obtained by the attacker?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13. Would you categorize this alert as a </a:t>
            </a:r>
            <a:r>
              <a:rPr lang="en" sz="10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False Positive</a:t>
            </a: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 or a </a:t>
            </a:r>
            <a:r>
              <a:rPr lang="en" sz="10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True Positive</a:t>
            </a: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14. If this issue needs to be mitigated, what steps should be taken with the infected machine?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15. Would you categorize this issue as a Web, Email, Network or Application attack?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</a:endParaRPr>
          </a:p>
          <a:p>
            <a:pPr indent="0" lvl="0" marL="5715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</a:endParaRPr>
          </a:p>
        </p:txBody>
      </p:sp>
      <p:sp>
        <p:nvSpPr>
          <p:cNvPr id="1158" name="Google Shape;1158;p66"/>
          <p:cNvSpPr txBox="1"/>
          <p:nvPr/>
        </p:nvSpPr>
        <p:spPr>
          <a:xfrm>
            <a:off x="244350" y="1263000"/>
            <a:ext cx="8535600" cy="341400"/>
          </a:xfrm>
          <a:prstGeom prst="rect">
            <a:avLst/>
          </a:prstGeom>
          <a:solidFill>
            <a:srgbClr val="D9EAD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Questions: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159" name="Google Shape;1159;p66"/>
          <p:cNvCxnSpPr/>
          <p:nvPr/>
        </p:nvCxnSpPr>
        <p:spPr>
          <a:xfrm flipH="1">
            <a:off x="4090700" y="1812125"/>
            <a:ext cx="300" cy="2590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0" name="Google Shape;1160;p66"/>
          <p:cNvSpPr/>
          <p:nvPr/>
        </p:nvSpPr>
        <p:spPr>
          <a:xfrm>
            <a:off x="239050" y="1604475"/>
            <a:ext cx="8535600" cy="3090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6" name="Google Shape;1166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67"/>
          <p:cNvSpPr txBox="1"/>
          <p:nvPr/>
        </p:nvSpPr>
        <p:spPr>
          <a:xfrm>
            <a:off x="2551600" y="3585500"/>
            <a:ext cx="39840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Alert 4</a:t>
            </a:r>
            <a:endParaRPr sz="30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3" name="Google Shape;1173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6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For Homework: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 will create a post-incident report for each of the four incidents we worked on today.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will be sent via Slack. </a:t>
            </a:r>
            <a:endParaRPr/>
          </a:p>
        </p:txBody>
      </p:sp>
      <p:sp>
        <p:nvSpPr>
          <p:cNvPr id="1175" name="Google Shape;1175;p68"/>
          <p:cNvSpPr/>
          <p:nvPr/>
        </p:nvSpPr>
        <p:spPr>
          <a:xfrm>
            <a:off x="6986825" y="4014725"/>
            <a:ext cx="922800" cy="287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68"/>
          <p:cNvSpPr txBox="1"/>
          <p:nvPr/>
        </p:nvSpPr>
        <p:spPr>
          <a:xfrm>
            <a:off x="551275" y="3990775"/>
            <a:ext cx="74082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Any Questions?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Class:</a:t>
            </a:r>
            <a:endParaRPr/>
          </a:p>
        </p:txBody>
      </p:sp>
      <p:sp>
        <p:nvSpPr>
          <p:cNvPr id="1027" name="Google Shape;1027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covered the following topics last class:</a:t>
            </a:r>
            <a:endParaRPr/>
          </a:p>
        </p:txBody>
      </p:sp>
      <p:sp>
        <p:nvSpPr>
          <p:cNvPr id="1028" name="Google Shape;1028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9" name="Google Shape;102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3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Machines</a:t>
            </a:r>
            <a:endParaRPr/>
          </a:p>
        </p:txBody>
      </p:sp>
      <p:sp>
        <p:nvSpPr>
          <p:cNvPr id="1031" name="Google Shape;1031;p53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SIEMs and SOARs</a:t>
            </a:r>
            <a:endParaRPr/>
          </a:p>
        </p:txBody>
      </p:sp>
      <p:sp>
        <p:nvSpPr>
          <p:cNvPr id="1032" name="Google Shape;1032;p53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Customizing Wireshark</a:t>
            </a:r>
            <a:endParaRPr/>
          </a:p>
        </p:txBody>
      </p:sp>
      <p:sp>
        <p:nvSpPr>
          <p:cNvPr id="1033" name="Google Shape;1033;p53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Walkthrough of attack analysis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 is a little different:</a:t>
            </a:r>
            <a:endParaRPr/>
          </a:p>
        </p:txBody>
      </p:sp>
      <p:sp>
        <p:nvSpPr>
          <p:cNvPr id="1039" name="Google Shape;1039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simulate a “Day in the Life” of an SOC analyst</a:t>
            </a:r>
            <a:endParaRPr/>
          </a:p>
        </p:txBody>
      </p:sp>
      <p:sp>
        <p:nvSpPr>
          <p:cNvPr id="1040" name="Google Shape;1040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1" name="Google Shape;1041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The activities will be divided into </a:t>
            </a:r>
            <a:r>
              <a:rPr lang="en" sz="1800"/>
              <a:t>four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/>
              <a:t>extended </a:t>
            </a:r>
            <a:r>
              <a:rPr lang="en" sz="1800"/>
              <a:t>activities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these activities, we will </a:t>
            </a:r>
            <a:r>
              <a:rPr lang="en" sz="1800"/>
              <a:t>respond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lang="en" sz="1800"/>
              <a:t>investigate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, and </a:t>
            </a:r>
            <a:r>
              <a:rPr lang="en" sz="1800"/>
              <a:t>analyze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various incidents and practice the skills and software we’ve learned in order to better understand an analyst’s position. 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5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  <p:sp>
        <p:nvSpPr>
          <p:cNvPr id="1048" name="Google Shape;1048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9" name="Google Shape;1049;p5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5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Part 1: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!Alert1!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investigate a malware attack using a Snort alert and a network pcap.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</a:t>
            </a:r>
            <a:endParaRPr/>
          </a:p>
        </p:txBody>
      </p:sp>
      <p:sp>
        <p:nvSpPr>
          <p:cNvPr id="1051" name="Google Shape;1051;p5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  <p:sp>
        <p:nvSpPr>
          <p:cNvPr id="1052" name="Google Shape;1052;p55"/>
          <p:cNvSpPr txBox="1"/>
          <p:nvPr/>
        </p:nvSpPr>
        <p:spPr>
          <a:xfrm>
            <a:off x="488075" y="4174863"/>
            <a:ext cx="5256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⚠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3" name="Google Shape;1053;p55"/>
          <p:cNvSpPr txBox="1"/>
          <p:nvPr/>
        </p:nvSpPr>
        <p:spPr>
          <a:xfrm>
            <a:off x="946100" y="4174875"/>
            <a:ext cx="46179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Today’s</a:t>
            </a: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exercises involve live malware. 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Use your Ubuntu VM to work in a contained environment.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9" name="Google Shape;1059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Part 1: !Alert 1!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061" name="Google Shape;1061;p56"/>
          <p:cNvSpPr txBox="1"/>
          <p:nvPr>
            <p:ph idx="2" type="subTitle"/>
          </p:nvPr>
        </p:nvSpPr>
        <p:spPr>
          <a:xfrm>
            <a:off x="0" y="638425"/>
            <a:ext cx="9144000" cy="364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In this exercise, you will work from an alert file and determine if the alert is a </a:t>
            </a:r>
            <a:r>
              <a:rPr lang="en" sz="1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False Positive</a:t>
            </a:r>
            <a:r>
              <a:rPr lang="en" sz="1400">
                <a:solidFill>
                  <a:srgbClr val="24292E"/>
                </a:solidFill>
              </a:rPr>
              <a:t> or a </a:t>
            </a:r>
            <a:r>
              <a:rPr lang="en" sz="1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True Positive</a:t>
            </a:r>
            <a:endParaRPr sz="14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62" name="Google Shape;1062;p56"/>
          <p:cNvSpPr txBox="1"/>
          <p:nvPr/>
        </p:nvSpPr>
        <p:spPr>
          <a:xfrm>
            <a:off x="275000" y="1551625"/>
            <a:ext cx="3263100" cy="3090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1. What activity is Snort reporting on? (Provide a few alert headlines.)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2. What is the date and time of this alert?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3. What is the external IP address that Snort is flagging for malicious activity?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4. What is the internal IP address that Snort is flagging for malicious activity?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5. What is the source port of the activity?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6. What is the destination port of the activity?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3" name="Google Shape;1063;p56"/>
          <p:cNvSpPr txBox="1"/>
          <p:nvPr/>
        </p:nvSpPr>
        <p:spPr>
          <a:xfrm>
            <a:off x="3670875" y="1551625"/>
            <a:ext cx="5198700" cy="3090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3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1. What is the MAC Address of the internal computer involved?</a:t>
            </a:r>
            <a:endParaRPr sz="1200">
              <a:solidFill>
                <a:srgbClr val="24292E"/>
              </a:solidFill>
            </a:endParaRPr>
          </a:p>
          <a:p>
            <a:pPr indent="0" lvl="0" marL="114300" rtl="0" algn="l">
              <a:lnSpc>
                <a:spcPct val="113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2. What is the host name of the internal machine?</a:t>
            </a:r>
            <a:endParaRPr sz="1200">
              <a:solidFill>
                <a:srgbClr val="24292E"/>
              </a:solidFill>
            </a:endParaRPr>
          </a:p>
          <a:p>
            <a:pPr indent="0" lvl="0" marL="114300" rtl="0" algn="l">
              <a:lnSpc>
                <a:spcPct val="113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3. Can you confirm the date and time this issue occurred?</a:t>
            </a:r>
            <a:endParaRPr sz="1200">
              <a:solidFill>
                <a:srgbClr val="24292E"/>
              </a:solidFill>
            </a:endParaRPr>
          </a:p>
          <a:p>
            <a:pPr indent="0" lvl="0" marL="114300" rtl="0" algn="l">
              <a:lnSpc>
                <a:spcPct val="113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4. How can you confirm if the Snort alert is accurate?</a:t>
            </a:r>
            <a:endParaRPr sz="1200">
              <a:solidFill>
                <a:srgbClr val="24292E"/>
              </a:solidFill>
            </a:endParaRPr>
          </a:p>
          <a:p>
            <a:pPr indent="0" lvl="0" marL="114300" rtl="0" algn="l">
              <a:lnSpc>
                <a:spcPct val="113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5. Can you safely verify whether or not malware was downloaded?</a:t>
            </a:r>
            <a:endParaRPr sz="1200">
              <a:solidFill>
                <a:srgbClr val="24292E"/>
              </a:solidFill>
            </a:endParaRPr>
          </a:p>
          <a:p>
            <a:pPr indent="0" lvl="0" marL="114300" rtl="0" algn="l">
              <a:lnSpc>
                <a:spcPct val="113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6. Would you categorize this alert as a </a:t>
            </a:r>
            <a:r>
              <a:rPr lang="en" sz="1000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False Positive</a:t>
            </a:r>
            <a:r>
              <a:rPr lang="en" sz="1200">
                <a:solidFill>
                  <a:srgbClr val="24292E"/>
                </a:solidFill>
              </a:rPr>
              <a:t> or a </a:t>
            </a:r>
            <a:r>
              <a:rPr lang="en" sz="1000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True Positive</a:t>
            </a:r>
            <a:r>
              <a:rPr lang="en" sz="1200">
                <a:solidFill>
                  <a:srgbClr val="24292E"/>
                </a:solidFill>
              </a:rPr>
              <a:t>?</a:t>
            </a:r>
            <a:endParaRPr sz="1200">
              <a:solidFill>
                <a:srgbClr val="24292E"/>
              </a:solidFill>
            </a:endParaRPr>
          </a:p>
          <a:p>
            <a:pPr indent="0" lvl="0" marL="114300" rtl="0" algn="l">
              <a:lnSpc>
                <a:spcPct val="113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7. If this issue needs to be mitigated, what steps should be taken with the infected machine?</a:t>
            </a:r>
            <a:endParaRPr sz="1200">
              <a:solidFill>
                <a:srgbClr val="24292E"/>
              </a:solidFill>
            </a:endParaRPr>
          </a:p>
          <a:p>
            <a:pPr indent="0" lvl="0" marL="114300" rtl="0" algn="l">
              <a:lnSpc>
                <a:spcPct val="113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8. What steps should be taken in regards to network security?</a:t>
            </a:r>
            <a:endParaRPr sz="1200">
              <a:solidFill>
                <a:srgbClr val="24292E"/>
              </a:solidFill>
            </a:endParaRPr>
          </a:p>
          <a:p>
            <a:pPr indent="0" lvl="0" marL="114300" rtl="0" algn="l">
              <a:lnSpc>
                <a:spcPct val="113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9. Would you categorize this issue as a Web, Email or Network attack?</a:t>
            </a:r>
            <a:endParaRPr sz="1200">
              <a:solidFill>
                <a:srgbClr val="24292E"/>
              </a:solidFill>
            </a:endParaRPr>
          </a:p>
          <a:p>
            <a:pPr indent="0" lvl="0" marL="114300" rtl="0" algn="l">
              <a:lnSpc>
                <a:spcPct val="113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56"/>
          <p:cNvSpPr txBox="1"/>
          <p:nvPr/>
        </p:nvSpPr>
        <p:spPr>
          <a:xfrm>
            <a:off x="275000" y="1210200"/>
            <a:ext cx="3263100" cy="3414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Snort file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5" name="Google Shape;1065;p56"/>
          <p:cNvSpPr txBox="1"/>
          <p:nvPr/>
        </p:nvSpPr>
        <p:spPr>
          <a:xfrm>
            <a:off x="3670875" y="1210200"/>
            <a:ext cx="5198700" cy="3414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pcap file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1" name="Google Shape;1071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57"/>
          <p:cNvSpPr txBox="1"/>
          <p:nvPr/>
        </p:nvSpPr>
        <p:spPr>
          <a:xfrm>
            <a:off x="2551600" y="3585500"/>
            <a:ext cx="39840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Alert 1</a:t>
            </a:r>
            <a:endParaRPr sz="3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5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  <p:sp>
        <p:nvSpPr>
          <p:cNvPr id="1078" name="Google Shape;1078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9" name="Google Shape;107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5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Part 2: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!Alert2!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work on investigating two alert files, a pcap and three emails to determine if the alerts are a </a:t>
            </a:r>
            <a:r>
              <a:rPr lang="en" sz="1400">
                <a:solidFill>
                  <a:srgbClr val="24292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false positive</a:t>
            </a:r>
            <a: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or a </a:t>
            </a:r>
            <a:r>
              <a:rPr lang="en" sz="1400">
                <a:solidFill>
                  <a:srgbClr val="24292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true positive</a:t>
            </a:r>
            <a: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Instructions sent via Slack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58"/>
          <p:cNvSpPr txBox="1"/>
          <p:nvPr/>
        </p:nvSpPr>
        <p:spPr>
          <a:xfrm>
            <a:off x="488075" y="4174863"/>
            <a:ext cx="5256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⚠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2" name="Google Shape;1082;p58"/>
          <p:cNvSpPr txBox="1"/>
          <p:nvPr/>
        </p:nvSpPr>
        <p:spPr>
          <a:xfrm>
            <a:off x="946100" y="4174875"/>
            <a:ext cx="46179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</a:t>
            </a: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oday's exercises involve live malware. 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Use your Ubuntu VM to work in a contained environment.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8" name="Google Shape;1088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Part 2: !Alert 2!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089" name="Google Shape;1089;p59"/>
          <p:cNvSpPr txBox="1"/>
          <p:nvPr>
            <p:ph idx="2" type="subTitle"/>
          </p:nvPr>
        </p:nvSpPr>
        <p:spPr>
          <a:xfrm>
            <a:off x="0" y="638425"/>
            <a:ext cx="9144000" cy="364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work on investigating two alert files, a pcap and three emails to determine if the alerts are a </a:t>
            </a:r>
            <a:r>
              <a:rPr lang="en" sz="1400">
                <a:solidFill>
                  <a:srgbClr val="24292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false positive</a:t>
            </a:r>
            <a: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or a </a:t>
            </a:r>
            <a:r>
              <a:rPr lang="en" sz="1400">
                <a:solidFill>
                  <a:srgbClr val="24292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true positive</a:t>
            </a:r>
            <a: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90" name="Google Shape;1090;p59"/>
          <p:cNvSpPr txBox="1"/>
          <p:nvPr/>
        </p:nvSpPr>
        <p:spPr>
          <a:xfrm>
            <a:off x="275000" y="1551625"/>
            <a:ext cx="3263100" cy="3090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1. What activity is Snort reporting on? (Provide a few alert headlines.)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2. What is the date and time of this alert?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3. What is the external IP address that Snort is flagging for malicious activity?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4. What is the internal IP address that Snort is flagging for malicious activity?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5. What is the source port of the activity?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6. What is the destination port of the activity?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59"/>
          <p:cNvSpPr txBox="1"/>
          <p:nvPr/>
        </p:nvSpPr>
        <p:spPr>
          <a:xfrm>
            <a:off x="3670875" y="1551625"/>
            <a:ext cx="5198700" cy="3090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1. </a:t>
            </a:r>
            <a:r>
              <a:rPr lang="en" sz="1200">
                <a:solidFill>
                  <a:srgbClr val="24292E"/>
                </a:solidFill>
              </a:rPr>
              <a:t>What is the MAC Address of the internal computer involved?</a:t>
            </a:r>
            <a:endParaRPr sz="12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2. </a:t>
            </a:r>
            <a:r>
              <a:rPr lang="en" sz="1200">
                <a:solidFill>
                  <a:srgbClr val="24292E"/>
                </a:solidFill>
              </a:rPr>
              <a:t>What is the host name of the internal machine?</a:t>
            </a:r>
            <a:endParaRPr sz="12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3. Can you confirm the date and time this issue occurred?</a:t>
            </a:r>
            <a:endParaRPr sz="12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4. How can you confirm if the snort alert is accurate?</a:t>
            </a:r>
            <a:endParaRPr sz="12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5. Can you safely verify whether or not malware was downloaded?</a:t>
            </a:r>
            <a:endParaRPr sz="12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6. Can you determine which email had a malware attachment related to the Snort Alerts?</a:t>
            </a:r>
            <a:endParaRPr sz="12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7. Would you categorize this alert as a </a:t>
            </a:r>
            <a:r>
              <a:rPr lang="en" sz="1000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False Positive</a:t>
            </a:r>
            <a:r>
              <a:rPr lang="en" sz="1200">
                <a:solidFill>
                  <a:srgbClr val="24292E"/>
                </a:solidFill>
              </a:rPr>
              <a:t> or a </a:t>
            </a:r>
            <a:r>
              <a:rPr lang="en" sz="1000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True Positive</a:t>
            </a:r>
            <a:r>
              <a:rPr lang="en" sz="1200">
                <a:solidFill>
                  <a:srgbClr val="24292E"/>
                </a:solidFill>
              </a:rPr>
              <a:t>?</a:t>
            </a:r>
            <a:endParaRPr sz="12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8. If this issue needs to be mitigated, what steps should be taken with the infected machine?</a:t>
            </a:r>
            <a:endParaRPr sz="12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9. What steps should be taken in regards to network security?</a:t>
            </a:r>
            <a:endParaRPr sz="12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10. Would you categorize this issue as a Web, Email or Network attack?</a:t>
            </a:r>
            <a:endParaRPr sz="1200">
              <a:solidFill>
                <a:srgbClr val="24292E"/>
              </a:solidFill>
            </a:endParaRPr>
          </a:p>
          <a:p>
            <a:pPr indent="0" lvl="0" marL="114300" rtl="0" algn="l">
              <a:lnSpc>
                <a:spcPct val="113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</a:endParaRPr>
          </a:p>
        </p:txBody>
      </p:sp>
      <p:sp>
        <p:nvSpPr>
          <p:cNvPr id="1092" name="Google Shape;1092;p59"/>
          <p:cNvSpPr txBox="1"/>
          <p:nvPr/>
        </p:nvSpPr>
        <p:spPr>
          <a:xfrm>
            <a:off x="275000" y="1210200"/>
            <a:ext cx="3263100" cy="341400"/>
          </a:xfrm>
          <a:prstGeom prst="rect">
            <a:avLst/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Snort file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3" name="Google Shape;1093;p59"/>
          <p:cNvSpPr txBox="1"/>
          <p:nvPr/>
        </p:nvSpPr>
        <p:spPr>
          <a:xfrm>
            <a:off x="3670875" y="1210200"/>
            <a:ext cx="5198700" cy="341400"/>
          </a:xfrm>
          <a:prstGeom prst="rect">
            <a:avLst/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pcap file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9" name="Google Shape;1099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0"/>
          <p:cNvSpPr txBox="1"/>
          <p:nvPr/>
        </p:nvSpPr>
        <p:spPr>
          <a:xfrm>
            <a:off x="2551600" y="3585500"/>
            <a:ext cx="39840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Alert 2</a:t>
            </a:r>
            <a:endParaRPr sz="3000">
              <a:solidFill>
                <a:srgbClr val="07376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